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9" r:id="rId3"/>
    <p:sldId id="267" r:id="rId4"/>
    <p:sldId id="261" r:id="rId5"/>
    <p:sldId id="266" r:id="rId6"/>
    <p:sldId id="257" r:id="rId7"/>
    <p:sldId id="259" r:id="rId8"/>
    <p:sldId id="260" r:id="rId9"/>
    <p:sldId id="268" r:id="rId10"/>
    <p:sldId id="262" r:id="rId11"/>
    <p:sldId id="280" r:id="rId12"/>
    <p:sldId id="269" r:id="rId13"/>
    <p:sldId id="272" r:id="rId14"/>
    <p:sldId id="270" r:id="rId15"/>
    <p:sldId id="273" r:id="rId16"/>
    <p:sldId id="281" r:id="rId17"/>
    <p:sldId id="278" r:id="rId18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6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7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0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0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6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9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9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9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3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2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74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2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0044-602A-4B76-84AF-16DD867DB72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2B896-96E2-4EE9-BE67-B056FC64B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9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96387" y="2965268"/>
          <a:ext cx="8399418" cy="3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3592287">
                <a:tc>
                  <a:txBody>
                    <a:bodyPr/>
                    <a:lstStyle/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And the Winner Is …</a:t>
                      </a:r>
                      <a:endParaRPr lang="en-US" sz="48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360126"/>
            <a:ext cx="9144000" cy="5486400"/>
          </a:xfrm>
          <a:prstGeom prst="rect">
            <a:avLst/>
          </a:prstGeom>
          <a:solidFill>
            <a:srgbClr val="00808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496387" y="2965268"/>
          <a:ext cx="8399418" cy="3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3592287">
                <a:tc>
                  <a:txBody>
                    <a:bodyPr/>
                    <a:lstStyle/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And the Winner Is …</a:t>
                      </a:r>
                      <a:endParaRPr lang="en-US" sz="48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1360126"/>
            <a:ext cx="9144000" cy="5486400"/>
          </a:xfrm>
          <a:prstGeom prst="rect">
            <a:avLst/>
          </a:prstGeom>
          <a:solidFill>
            <a:srgbClr val="00808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45233" y="1841168"/>
            <a:ext cx="889580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 </a:t>
            </a:r>
            <a:r>
              <a:rPr lang="en-US" sz="3600" b="1" i="1" dirty="0" smtClean="0">
                <a:solidFill>
                  <a:schemeClr val="bg1"/>
                </a:solidFill>
              </a:rPr>
              <a:t>Annual Business Meeting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</a:rPr>
              <a:t>Minutes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</a:rPr>
              <a:t>Membership Report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</a:rPr>
              <a:t>Treasurer’s Report</a:t>
            </a:r>
          </a:p>
          <a:p>
            <a:r>
              <a:rPr lang="en-US" b="1" i="1" dirty="0" smtClean="0">
                <a:solidFill>
                  <a:schemeClr val="bg1"/>
                </a:solidFill>
              </a:rPr>
              <a:t/>
            </a:r>
            <a:br>
              <a:rPr lang="en-US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 </a:t>
            </a:r>
            <a:r>
              <a:rPr lang="en-US" sz="3600" b="1" i="1" dirty="0" smtClean="0">
                <a:solidFill>
                  <a:schemeClr val="bg1"/>
                </a:solidFill>
              </a:rPr>
              <a:t>Awards Ceremony</a:t>
            </a:r>
          </a:p>
          <a:p>
            <a:r>
              <a:rPr lang="en-US" sz="3600" b="1" i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 </a:t>
            </a:r>
            <a:r>
              <a:rPr lang="en-US" sz="3600" b="1" i="1" dirty="0" smtClean="0">
                <a:solidFill>
                  <a:schemeClr val="bg1"/>
                </a:solidFill>
              </a:rPr>
              <a:t>Scholarship Presentation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endParaRPr lang="en-US" sz="2000" b="1" i="1" dirty="0" smtClean="0">
              <a:solidFill>
                <a:schemeClr val="bg1"/>
              </a:solidFill>
            </a:endParaRPr>
          </a:p>
          <a:p>
            <a:r>
              <a:rPr lang="en-US" sz="3600" b="1" i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 </a:t>
            </a:r>
            <a:r>
              <a:rPr lang="en-US" sz="3600" b="1" i="1" dirty="0" smtClean="0">
                <a:solidFill>
                  <a:schemeClr val="bg1"/>
                </a:solidFill>
              </a:rPr>
              <a:t>Closing and District Gifts</a:t>
            </a:r>
          </a:p>
          <a:p>
            <a:pPr algn="ctr"/>
            <a:endParaRPr lang="en-US" sz="36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329157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3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363993"/>
            <a:ext cx="9144000" cy="5486400"/>
          </a:xfrm>
          <a:prstGeom prst="rect">
            <a:avLst/>
          </a:prstGeom>
          <a:solidFill>
            <a:srgbClr val="008080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098614"/>
            <a:ext cx="9144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Annual Awards Ceremony</a:t>
            </a:r>
          </a:p>
          <a:p>
            <a:pPr algn="ctr"/>
            <a:endParaRPr lang="en-US" sz="3600" b="1" i="1" dirty="0">
              <a:solidFill>
                <a:schemeClr val="bg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</a:rPr>
              <a:t>Meritorious Award in the Area of Court </a:t>
            </a:r>
            <a:r>
              <a:rPr lang="en-US" sz="2800" b="1" i="1" dirty="0" smtClean="0">
                <a:solidFill>
                  <a:schemeClr val="bg1"/>
                </a:solidFill>
              </a:rPr>
              <a:t>Services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i="1" dirty="0" smtClean="0">
                <a:solidFill>
                  <a:schemeClr val="bg1"/>
                </a:solidFill>
              </a:rPr>
              <a:t>Meritorious </a:t>
            </a:r>
            <a:r>
              <a:rPr lang="en-US" sz="2800" b="1" i="1" dirty="0">
                <a:solidFill>
                  <a:schemeClr val="bg1"/>
                </a:solidFill>
              </a:rPr>
              <a:t>Award in the Area of </a:t>
            </a:r>
            <a:r>
              <a:rPr lang="en-US" sz="2800" b="1" i="1" dirty="0" smtClean="0">
                <a:solidFill>
                  <a:schemeClr val="bg1"/>
                </a:solidFill>
              </a:rPr>
              <a:t>Community Service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i="1" dirty="0" smtClean="0">
                <a:solidFill>
                  <a:schemeClr val="bg1"/>
                </a:solidFill>
              </a:rPr>
              <a:t>Meritorious </a:t>
            </a:r>
            <a:r>
              <a:rPr lang="en-US" sz="2800" b="1" i="1" dirty="0">
                <a:solidFill>
                  <a:schemeClr val="bg1"/>
                </a:solidFill>
              </a:rPr>
              <a:t>Award in the Area of </a:t>
            </a:r>
            <a:r>
              <a:rPr lang="en-US" sz="2800" b="1" i="1" dirty="0" smtClean="0">
                <a:solidFill>
                  <a:schemeClr val="bg1"/>
                </a:solidFill>
              </a:rPr>
              <a:t>Residential Services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i="1" dirty="0" smtClean="0">
                <a:solidFill>
                  <a:schemeClr val="bg1"/>
                </a:solidFill>
              </a:rPr>
              <a:t>Meritorious </a:t>
            </a:r>
            <a:r>
              <a:rPr lang="en-US" sz="2800" b="1" i="1" dirty="0">
                <a:solidFill>
                  <a:schemeClr val="bg1"/>
                </a:solidFill>
              </a:rPr>
              <a:t>Award in the Area of </a:t>
            </a:r>
            <a:r>
              <a:rPr lang="en-US" sz="2800" b="1" i="1" dirty="0" smtClean="0">
                <a:solidFill>
                  <a:schemeClr val="bg1"/>
                </a:solidFill>
              </a:rPr>
              <a:t>Administration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1337866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37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7" y="3021726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VJJA Meritorious Award Winner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</a:rPr>
              <a:t>in the Area of Court </a:t>
            </a:r>
            <a:r>
              <a:rPr lang="en-US" sz="3600" b="1" i="1" dirty="0" smtClean="0">
                <a:solidFill>
                  <a:schemeClr val="bg1"/>
                </a:solidFill>
              </a:rPr>
              <a:t>Services</a:t>
            </a:r>
          </a:p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/>
            </a:r>
            <a:br>
              <a:rPr lang="en-US" sz="2800" b="1" i="1" dirty="0" smtClean="0">
                <a:solidFill>
                  <a:schemeClr val="bg1"/>
                </a:solidFill>
              </a:rPr>
            </a:br>
            <a:r>
              <a:rPr lang="en-US" sz="3200" b="1" i="1" dirty="0" smtClean="0">
                <a:solidFill>
                  <a:schemeClr val="bg1"/>
                </a:solidFill>
              </a:rPr>
              <a:t>And the Winner is …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60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49906"/>
              </p:ext>
            </p:extLst>
          </p:nvPr>
        </p:nvGraphicFramePr>
        <p:xfrm>
          <a:off x="496387" y="1867990"/>
          <a:ext cx="8399418" cy="4689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727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  <a:gridCol w="5572691">
                  <a:extLst>
                    <a:ext uri="{9D8B030D-6E8A-4147-A177-3AD203B41FA5}">
                      <a16:colId xmlns:a16="http://schemas.microsoft.com/office/drawing/2014/main" val="1797277650"/>
                    </a:ext>
                  </a:extLst>
                </a:gridCol>
              </a:tblGrid>
              <a:tr h="4689566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endParaRPr lang="en-US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MATT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BOND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VJJA Member, Capital District Chapter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Probation Supervisor,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en-US" sz="24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CSU – Henrico</a:t>
                      </a:r>
                      <a:endParaRPr lang="en-US" sz="2400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9" r="12316"/>
          <a:stretch/>
        </p:blipFill>
        <p:spPr>
          <a:xfrm>
            <a:off x="653143" y="2504748"/>
            <a:ext cx="2281646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37121" y="152537"/>
            <a:ext cx="5312032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i="1" dirty="0"/>
              <a:t>2020 VJJA Meritorious </a:t>
            </a:r>
            <a:r>
              <a:rPr lang="en-US" sz="3200" b="1" i="1" dirty="0" smtClean="0"/>
              <a:t>Award</a:t>
            </a:r>
            <a:r>
              <a:rPr lang="en-US" sz="3200" b="1" i="1" dirty="0"/>
              <a:t/>
            </a:r>
            <a:br>
              <a:rPr lang="en-US" sz="3200" b="1" i="1" dirty="0"/>
            </a:br>
            <a:r>
              <a:rPr lang="en-US" sz="3200" b="1" i="1" dirty="0"/>
              <a:t>in the Area of Court Services</a:t>
            </a:r>
            <a:endParaRPr lang="en-US" sz="2400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99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93463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VJJA Meritorious Award Winner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</a:rPr>
              <a:t>in the Area of Residential Services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374103"/>
              </p:ext>
            </p:extLst>
          </p:nvPr>
        </p:nvGraphicFramePr>
        <p:xfrm>
          <a:off x="496387" y="4471225"/>
          <a:ext cx="8399418" cy="197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1976922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smtClean="0">
                          <a:solidFill>
                            <a:schemeClr val="lt1"/>
                          </a:solidFill>
                        </a:rPr>
                        <a:t>And the Winner Is …</a:t>
                      </a:r>
                      <a:endParaRPr lang="en-US" sz="40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9474"/>
            <a:ext cx="1192107" cy="118872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066283"/>
              </p:ext>
            </p:extLst>
          </p:nvPr>
        </p:nvGraphicFramePr>
        <p:xfrm>
          <a:off x="496387" y="1867990"/>
          <a:ext cx="8399418" cy="4689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727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  <a:gridCol w="5572691">
                  <a:extLst>
                    <a:ext uri="{9D8B030D-6E8A-4147-A177-3AD203B41FA5}">
                      <a16:colId xmlns:a16="http://schemas.microsoft.com/office/drawing/2014/main" val="1797277650"/>
                    </a:ext>
                  </a:extLst>
                </a:gridCol>
              </a:tblGrid>
              <a:tr h="4689566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endParaRPr lang="en-US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KEVIN JEFFERSON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VJJA Member, Capital District Chapter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Clinical Manager, Intercept Health: </a:t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Summit Transitional Living Program</a:t>
                      </a:r>
                      <a:endParaRPr lang="en-US" sz="2400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301" y="2503716"/>
            <a:ext cx="2037991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28031" y="152537"/>
            <a:ext cx="5930214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i="1" dirty="0"/>
              <a:t>2020 VJJA Meritorious </a:t>
            </a:r>
            <a:r>
              <a:rPr lang="en-US" sz="3200" b="1" i="1" dirty="0" smtClean="0"/>
              <a:t>Award</a:t>
            </a:r>
            <a:r>
              <a:rPr lang="en-US" sz="3200" b="1" i="1" dirty="0"/>
              <a:t/>
            </a:r>
            <a:br>
              <a:rPr lang="en-US" sz="3200" b="1" i="1" dirty="0"/>
            </a:br>
            <a:r>
              <a:rPr lang="en-US" sz="3200" b="1" i="1" dirty="0"/>
              <a:t>in the Area of </a:t>
            </a:r>
            <a:r>
              <a:rPr lang="en-US" sz="3200" b="1" i="1" dirty="0" smtClean="0"/>
              <a:t>Residential </a:t>
            </a:r>
            <a:r>
              <a:rPr lang="en-US" sz="3200" b="1" i="1" dirty="0"/>
              <a:t>Services</a:t>
            </a:r>
            <a:endParaRPr lang="en-US" sz="2400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25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9474"/>
            <a:ext cx="1192107" cy="1188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95205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VJJA Meritorious Award Winner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</a:rPr>
              <a:t>in the Area of Community Service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457069"/>
              </p:ext>
            </p:extLst>
          </p:nvPr>
        </p:nvGraphicFramePr>
        <p:xfrm>
          <a:off x="496387" y="4575730"/>
          <a:ext cx="8399418" cy="197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1976922">
                <a:tc>
                  <a:txBody>
                    <a:bodyPr/>
                    <a:lstStyle/>
                    <a:p>
                      <a:pPr algn="ctr"/>
                      <a:r>
                        <a:rPr lang="en-US" sz="3200" i="1" dirty="0" smtClean="0">
                          <a:solidFill>
                            <a:schemeClr val="lt1"/>
                          </a:solidFill>
                        </a:rPr>
                        <a:t>And the Winner Is …</a:t>
                      </a:r>
                      <a:endParaRPr lang="en-US" sz="40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7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130922"/>
              </p:ext>
            </p:extLst>
          </p:nvPr>
        </p:nvGraphicFramePr>
        <p:xfrm>
          <a:off x="496387" y="1867990"/>
          <a:ext cx="8399418" cy="4689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727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  <a:gridCol w="5572691">
                  <a:extLst>
                    <a:ext uri="{9D8B030D-6E8A-4147-A177-3AD203B41FA5}">
                      <a16:colId xmlns:a16="http://schemas.microsoft.com/office/drawing/2014/main" val="1797277650"/>
                    </a:ext>
                  </a:extLst>
                </a:gridCol>
              </a:tblGrid>
              <a:tr h="4689566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endParaRPr lang="en-US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PATRICK SLIFKA</a:t>
                      </a:r>
                      <a:endParaRPr lang="en-US" sz="3200" b="1" kern="1200" baseline="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VJJA Member, Northern District Chapter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Senior Clinical Director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Counseling Group</a:t>
                      </a:r>
                      <a:endParaRPr lang="en-US" sz="2400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774" t="968" r="8747" b="13664"/>
          <a:stretch/>
        </p:blipFill>
        <p:spPr>
          <a:xfrm>
            <a:off x="696687" y="2512952"/>
            <a:ext cx="2392681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70415" y="152537"/>
            <a:ext cx="5845446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i="1" dirty="0"/>
              <a:t>2020 VJJA Meritorious </a:t>
            </a:r>
            <a:r>
              <a:rPr lang="en-US" sz="3200" b="1" i="1" dirty="0" smtClean="0"/>
              <a:t>Award</a:t>
            </a:r>
            <a:r>
              <a:rPr lang="en-US" sz="3200" b="1" i="1" dirty="0"/>
              <a:t/>
            </a:r>
            <a:br>
              <a:rPr lang="en-US" sz="3200" b="1" i="1" dirty="0"/>
            </a:br>
            <a:r>
              <a:rPr lang="en-US" sz="3200" b="1" i="1" dirty="0"/>
              <a:t>in the Area of </a:t>
            </a:r>
            <a:r>
              <a:rPr lang="en-US" sz="3200" b="1" i="1" dirty="0" smtClean="0"/>
              <a:t>Community Service</a:t>
            </a:r>
            <a:endParaRPr lang="en-US" sz="2400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5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9474"/>
            <a:ext cx="1192107" cy="1188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66467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VJJA Meritorious Award Winner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</a:rPr>
              <a:t>in the Area of Administration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231948"/>
              </p:ext>
            </p:extLst>
          </p:nvPr>
        </p:nvGraphicFramePr>
        <p:xfrm>
          <a:off x="496387" y="4166431"/>
          <a:ext cx="8399418" cy="197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1976922">
                <a:tc>
                  <a:txBody>
                    <a:bodyPr/>
                    <a:lstStyle/>
                    <a:p>
                      <a:pPr algn="ctr"/>
                      <a:r>
                        <a:rPr lang="en-US" sz="3600" i="1" dirty="0" smtClean="0">
                          <a:solidFill>
                            <a:schemeClr val="lt1"/>
                          </a:solidFill>
                        </a:rPr>
                        <a:t>And the Winner Is …</a:t>
                      </a:r>
                      <a:endParaRPr lang="en-US" sz="44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35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110035"/>
              </p:ext>
            </p:extLst>
          </p:nvPr>
        </p:nvGraphicFramePr>
        <p:xfrm>
          <a:off x="2808153" y="1156790"/>
          <a:ext cx="6335845" cy="4689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5845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4689566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chemeClr val="lt1"/>
                        </a:solidFill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Entire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9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9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 DEPARTMENT OF</a:t>
                      </a:r>
                      <a:b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JUVENILE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JUSTICE</a:t>
                      </a: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Partner 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Agencies and 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Broader</a:t>
                      </a:r>
                      <a:r>
                        <a:rPr lang="en-US" sz="105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05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Youth-Serving Community</a:t>
                      </a:r>
                      <a:endParaRPr lang="en-US" sz="1800" b="1" kern="1200" baseline="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94" y="2759799"/>
            <a:ext cx="2194560" cy="213990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41090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lt1"/>
                </a:solidFill>
              </a:rPr>
              <a:t>#WeAreALLinThisTogether</a:t>
            </a:r>
            <a:endParaRPr lang="en-US" sz="2800" dirty="0">
              <a:solidFill>
                <a:schemeClr val="l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37121" y="152537"/>
            <a:ext cx="5312032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i="1" dirty="0"/>
              <a:t>2020 VJJA Meritorious </a:t>
            </a:r>
            <a:r>
              <a:rPr lang="en-US" sz="3200" b="1" i="1" dirty="0" smtClean="0"/>
              <a:t>Award</a:t>
            </a:r>
            <a:r>
              <a:rPr lang="en-US" sz="3200" b="1" i="1" dirty="0"/>
              <a:t/>
            </a:r>
            <a:br>
              <a:rPr lang="en-US" sz="3200" b="1" i="1" dirty="0"/>
            </a:br>
            <a:r>
              <a:rPr lang="en-US" sz="3200" b="1" i="1" dirty="0"/>
              <a:t>in the Area of </a:t>
            </a:r>
            <a:r>
              <a:rPr lang="en-US" sz="3200" b="1" i="1" dirty="0" smtClean="0"/>
              <a:t>Administration</a:t>
            </a:r>
            <a:endParaRPr lang="en-US" sz="2400" b="1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0765"/>
            <a:ext cx="1192107" cy="1188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8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364938"/>
            <a:ext cx="9144000" cy="5486400"/>
          </a:xfrm>
          <a:prstGeom prst="rect">
            <a:avLst/>
          </a:prstGeom>
          <a:solidFill>
            <a:srgbClr val="008080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9474"/>
            <a:ext cx="1192107" cy="1188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66467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</a:t>
            </a:r>
            <a:r>
              <a:rPr lang="en-US" sz="3600" b="1" i="1" dirty="0" smtClean="0">
                <a:solidFill>
                  <a:schemeClr val="bg1"/>
                </a:solidFill>
              </a:rPr>
              <a:t>Professional Development Scholarships Named in Memory of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33456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Rodney </a:t>
            </a:r>
            <a:r>
              <a:rPr lang="en-US" sz="3200" b="1" i="1" dirty="0">
                <a:solidFill>
                  <a:schemeClr val="bg1"/>
                </a:solidFill>
              </a:rPr>
              <a:t>C. Hubbard</a:t>
            </a:r>
            <a:br>
              <a:rPr lang="en-US" sz="3200" b="1" i="1" dirty="0">
                <a:solidFill>
                  <a:schemeClr val="bg1"/>
                </a:solidFill>
              </a:rPr>
            </a:br>
            <a:r>
              <a:rPr lang="en-US" sz="3200" b="1" i="1" dirty="0" smtClean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Robert </a:t>
            </a:r>
            <a:r>
              <a:rPr lang="en-US" sz="3200" b="1" i="1" dirty="0">
                <a:solidFill>
                  <a:schemeClr val="bg1"/>
                </a:solidFill>
              </a:rPr>
              <a:t>Shepherd Jr.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33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35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VJJA Professional Development Scholarship Named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</a:rPr>
              <a:t>in Memory of Rodney C. Hubbard</a:t>
            </a:r>
            <a:br>
              <a:rPr lang="en-US" sz="3600" b="1" i="1" dirty="0" smtClean="0">
                <a:solidFill>
                  <a:schemeClr val="bg1"/>
                </a:solidFill>
              </a:rPr>
            </a:br>
            <a:r>
              <a:rPr lang="en-US" sz="3600" b="1" i="1" dirty="0" smtClean="0">
                <a:solidFill>
                  <a:schemeClr val="bg1"/>
                </a:solidFill>
              </a:rPr>
              <a:t>and Robert Shepherd Jr.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881591"/>
              </p:ext>
            </p:extLst>
          </p:nvPr>
        </p:nvGraphicFramePr>
        <p:xfrm>
          <a:off x="496387" y="3213465"/>
          <a:ext cx="8399418" cy="3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3592287">
                <a:tc>
                  <a:txBody>
                    <a:bodyPr/>
                    <a:lstStyle/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Scholarship</a:t>
                      </a:r>
                      <a: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  <a:t> #1</a:t>
                      </a:r>
                      <a:b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</a:br>
                      <a: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  <a:t/>
                      </a:r>
                      <a:b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</a:br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And </a:t>
                      </a:r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the Winner Is …</a:t>
                      </a:r>
                      <a:endParaRPr lang="en-US" sz="48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3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35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</a:t>
            </a:r>
            <a:r>
              <a:rPr lang="en-US" sz="3600" b="1" i="1" dirty="0">
                <a:solidFill>
                  <a:schemeClr val="bg1"/>
                </a:solidFill>
              </a:rPr>
              <a:t>VJJA Professional Development Scholarship Named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in Memory of Rodney C. Hubbard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and Robert Shepherd Jr.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704461"/>
              </p:ext>
            </p:extLst>
          </p:nvPr>
        </p:nvGraphicFramePr>
        <p:xfrm>
          <a:off x="0" y="3892736"/>
          <a:ext cx="9157062" cy="3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7062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3592287">
                <a:tc>
                  <a:txBody>
                    <a:bodyPr/>
                    <a:lstStyle/>
                    <a:p>
                      <a:pPr algn="ctr"/>
                      <a: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  <a:t>DAVID HALL</a:t>
                      </a:r>
                      <a:endParaRPr lang="en-US" sz="4000" i="1" dirty="0" smtClean="0">
                        <a:solidFill>
                          <a:schemeClr val="lt1"/>
                        </a:solidFill>
                      </a:endParaRPr>
                    </a:p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Newport News Juvenile Services</a:t>
                      </a:r>
                      <a:endParaRPr lang="en-US" sz="48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6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35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</a:t>
            </a:r>
            <a:r>
              <a:rPr lang="en-US" sz="3600" b="1" i="1" dirty="0">
                <a:solidFill>
                  <a:schemeClr val="bg1"/>
                </a:solidFill>
              </a:rPr>
              <a:t>VJJA Professional Development Scholarship Named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in Memory of Rodney C. Hubbard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and Robert Shepherd Jr.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505749"/>
              </p:ext>
            </p:extLst>
          </p:nvPr>
        </p:nvGraphicFramePr>
        <p:xfrm>
          <a:off x="496387" y="3187339"/>
          <a:ext cx="8399418" cy="3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418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3592287">
                <a:tc>
                  <a:txBody>
                    <a:bodyPr/>
                    <a:lstStyle/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Scholarship</a:t>
                      </a:r>
                      <a: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  <a:t> #2</a:t>
                      </a:r>
                      <a:b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</a:br>
                      <a:endParaRPr lang="en-US" sz="4000" i="1" baseline="0" dirty="0" smtClean="0">
                        <a:solidFill>
                          <a:schemeClr val="lt1"/>
                        </a:solidFill>
                      </a:endParaRPr>
                    </a:p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And </a:t>
                      </a:r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the Winner Is …</a:t>
                      </a:r>
                      <a:endParaRPr lang="en-US" sz="48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32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35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</a:t>
            </a:r>
            <a:r>
              <a:rPr lang="en-US" sz="3600" b="1" i="1" dirty="0">
                <a:solidFill>
                  <a:schemeClr val="bg1"/>
                </a:solidFill>
              </a:rPr>
              <a:t>VJJA Professional Development Scholarship Named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in Memory of Rodney C. Hubbard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and Robert Shepherd Jr.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30165"/>
              </p:ext>
            </p:extLst>
          </p:nvPr>
        </p:nvGraphicFramePr>
        <p:xfrm>
          <a:off x="0" y="3474725"/>
          <a:ext cx="8948057" cy="3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8057">
                  <a:extLst>
                    <a:ext uri="{9D8B030D-6E8A-4147-A177-3AD203B41FA5}">
                      <a16:colId xmlns:a16="http://schemas.microsoft.com/office/drawing/2014/main" val="1284954213"/>
                    </a:ext>
                  </a:extLst>
                </a:gridCol>
              </a:tblGrid>
              <a:tr h="3592287">
                <a:tc>
                  <a:txBody>
                    <a:bodyPr/>
                    <a:lstStyle/>
                    <a:p>
                      <a:pPr algn="ctr"/>
                      <a:r>
                        <a:rPr lang="en-US" sz="4000" i="1" dirty="0" smtClean="0">
                          <a:solidFill>
                            <a:schemeClr val="lt1"/>
                          </a:solidFill>
                        </a:rPr>
                        <a:t>TRACEY KEATON-JOHNSON</a:t>
                      </a:r>
                    </a:p>
                    <a:p>
                      <a:pPr algn="ctr"/>
                      <a: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  <a:t>Senior Parole Officer</a:t>
                      </a:r>
                      <a:b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</a:br>
                      <a:r>
                        <a:rPr lang="en-US" sz="4000" i="1" baseline="0" dirty="0" smtClean="0">
                          <a:solidFill>
                            <a:schemeClr val="lt1"/>
                          </a:solidFill>
                        </a:rPr>
                        <a:t>Newport News Court Service Unit</a:t>
                      </a:r>
                      <a:endParaRPr lang="en-US" sz="4800" i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65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34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rgbClr val="008080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12474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District Gifts Presented by: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21116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Southwest District Chair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Blue Ridge District Chair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Valley District Chair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Northern District Chair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Capital District Chair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Tidewater District Chair</a:t>
            </a:r>
          </a:p>
          <a:p>
            <a:pPr algn="ctr"/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9474"/>
            <a:ext cx="1192107" cy="118872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41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35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2020 </a:t>
            </a:r>
            <a:r>
              <a:rPr lang="en-US" sz="3600" b="1" i="1" dirty="0">
                <a:solidFill>
                  <a:schemeClr val="bg1"/>
                </a:solidFill>
              </a:rPr>
              <a:t>VJJA Professional Development Scholarship Named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in Memory of Rodney C. Hubbard</a:t>
            </a:r>
            <a:br>
              <a:rPr lang="en-US" sz="3600" b="1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and Robert Shepherd Jr.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367258"/>
            <a:ext cx="9144000" cy="5486400"/>
          </a:xfrm>
          <a:prstGeom prst="rect">
            <a:avLst/>
          </a:prstGeom>
          <a:solidFill>
            <a:srgbClr val="00808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716" r="10215"/>
          <a:stretch/>
        </p:blipFill>
        <p:spPr>
          <a:xfrm>
            <a:off x="1828800" y="3375101"/>
            <a:ext cx="2400300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774" t="968" r="8747" b="13664"/>
          <a:stretch/>
        </p:blipFill>
        <p:spPr>
          <a:xfrm>
            <a:off x="4781007" y="3375101"/>
            <a:ext cx="2392681" cy="3200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8702" y="1551644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lt1"/>
                </a:solidFill>
              </a:rPr>
              <a:t>Major thanks again to members</a:t>
            </a:r>
            <a:br>
              <a:rPr lang="en-US" sz="3200" b="1" i="1" dirty="0" smtClean="0">
                <a:solidFill>
                  <a:schemeClr val="lt1"/>
                </a:solidFill>
              </a:rPr>
            </a:br>
            <a:r>
              <a:rPr lang="en-US" sz="3200" b="1" i="1" dirty="0" smtClean="0">
                <a:solidFill>
                  <a:schemeClr val="lt1"/>
                </a:solidFill>
              </a:rPr>
              <a:t>Stephan Stark and Patrick Slifka with the</a:t>
            </a:r>
            <a:br>
              <a:rPr lang="en-US" sz="3200" b="1" i="1" dirty="0" smtClean="0">
                <a:solidFill>
                  <a:schemeClr val="lt1"/>
                </a:solidFill>
              </a:rPr>
            </a:br>
            <a:r>
              <a:rPr lang="en-US" sz="3200" b="1" i="1" dirty="0" smtClean="0">
                <a:solidFill>
                  <a:schemeClr val="lt1"/>
                </a:solidFill>
              </a:rPr>
              <a:t>National Counseling Group for the tech support!</a:t>
            </a:r>
            <a:endParaRPr lang="en-US" sz="4000" b="1" i="1" dirty="0">
              <a:solidFill>
                <a:schemeClr val="l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"/>
            <a:ext cx="9144000" cy="14025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03336" y="167925"/>
            <a:ext cx="6979603" cy="10464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 smtClean="0"/>
              <a:t>VJJA Annual Business Meeting and Awards Ceremony</a:t>
            </a:r>
            <a:br>
              <a:rPr lang="en-US" sz="2400" b="1" dirty="0" smtClean="0"/>
            </a:br>
            <a:r>
              <a:rPr lang="en-US" sz="2000" dirty="0" smtClean="0"/>
              <a:t>in conjunction with the 44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Fall Juvenile Justice Institute</a:t>
            </a:r>
          </a:p>
          <a:p>
            <a:r>
              <a:rPr lang="en-US" dirty="0" smtClean="0"/>
              <a:t>November 5, 2020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1" y="79474"/>
            <a:ext cx="1192107" cy="118872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1372702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62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863</TotalTime>
  <Words>645</Words>
  <Application>Microsoft Office PowerPoint</Application>
  <PresentationFormat>On-screen Show (4:3)</PresentationFormat>
  <Paragraphs>87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Virginia IT Infrastructure Partnership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Stinnett, Beth M. (DJJ)</dc:creator>
  <cp:lastModifiedBy>DJJ Comments / Questions</cp:lastModifiedBy>
  <cp:revision>39</cp:revision>
  <dcterms:created xsi:type="dcterms:W3CDTF">2018-11-06T00:52:35Z</dcterms:created>
  <dcterms:modified xsi:type="dcterms:W3CDTF">2020-11-05T07:02:50Z</dcterms:modified>
</cp:coreProperties>
</file>